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3"/>
  </p:notesMasterIdLst>
  <p:sldIdLst>
    <p:sldId id="301" r:id="rId2"/>
    <p:sldId id="265" r:id="rId3"/>
    <p:sldId id="329" r:id="rId4"/>
    <p:sldId id="405" r:id="rId5"/>
    <p:sldId id="406" r:id="rId6"/>
    <p:sldId id="408" r:id="rId7"/>
    <p:sldId id="407" r:id="rId8"/>
    <p:sldId id="409" r:id="rId9"/>
    <p:sldId id="411" r:id="rId10"/>
    <p:sldId id="410" r:id="rId11"/>
    <p:sldId id="412" r:id="rId12"/>
  </p:sldIdLst>
  <p:sldSz cx="12192000" cy="6858000"/>
  <p:notesSz cx="6858000" cy="9144000"/>
  <p:embeddedFontLs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Lato Light" panose="020F0302020204030203" pitchFamily="34" charset="0"/>
      <p:regular r:id="rId18"/>
      <p:bold r:id="rId19"/>
      <p:italic r:id="rId20"/>
      <p:boldItalic r:id="rId21"/>
    </p:embeddedFont>
    <p:embeddedFont>
      <p:font typeface="Roboto Slab" pitchFamily="2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61" roundtripDataSignature="AMtx7mh8+V1nZDCJuCgwzr3Qy4UygyyS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7C074C-A82D-4799-AD4D-ECD6B58B4DEF}">
  <a:tblStyle styleId="{947C074C-A82D-4799-AD4D-ECD6B58B4DEF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5E6E7"/>
          </a:solidFill>
        </a:fill>
      </a:tcStyle>
    </a:wholeTbl>
    <a:band1H>
      <a:tcTxStyle/>
      <a:tcStyle>
        <a:tcBdr/>
        <a:fill>
          <a:solidFill>
            <a:srgbClr val="EACA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ACA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dk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61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6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4" name="Google Shape;404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Guidelines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Use section headers to chunk content in your presentation. 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Use the same style of section header throughout your presentation.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Keep your title to no more than 2 lines.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04075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8019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299076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Guidelines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Use a title slide at the beginning of your presentation. There are 9 variations of title slides to choose from. 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If you will have a series of slideshows, we recommend using the same style of title slide for each presentation.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Keep your title to no more than 2 lines.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Do not change the font style or font size of the title or subtitle.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0246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80888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98426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496189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4" name="Google Shape;314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Guidelines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Use a title slide at the beginning of your presentation. There are 9 variations of title slides to choose from. 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If you will have a series of slideshows, we recommend using the same style of title slide for each presentation.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Keep your title to no more than 2 lines.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Do not change the font style or font size of the title or subtitle.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5434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96592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65344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6"/>
          <p:cNvSpPr/>
          <p:nvPr/>
        </p:nvSpPr>
        <p:spPr>
          <a:xfrm>
            <a:off x="156308" y="164123"/>
            <a:ext cx="11871569" cy="6557352"/>
          </a:xfrm>
          <a:prstGeom prst="rect">
            <a:avLst/>
          </a:prstGeom>
          <a:solidFill>
            <a:schemeClr val="accent6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" name="Google Shape;13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" name="Google Shape;15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_White">
  <p:cSld name="6_Title Slide_Whit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54"/>
          <p:cNvSpPr txBox="1">
            <a:spLocks noGrp="1"/>
          </p:cNvSpPr>
          <p:nvPr>
            <p:ph type="ctrTitle"/>
          </p:nvPr>
        </p:nvSpPr>
        <p:spPr>
          <a:xfrm>
            <a:off x="1524000" y="2618133"/>
            <a:ext cx="9144000" cy="1501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 Slab"/>
              <a:buNone/>
              <a:defRPr sz="4800" b="0"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4"/>
          <p:cNvSpPr txBox="1">
            <a:spLocks noGrp="1"/>
          </p:cNvSpPr>
          <p:nvPr>
            <p:ph type="subTitle" idx="1"/>
          </p:nvPr>
        </p:nvSpPr>
        <p:spPr>
          <a:xfrm>
            <a:off x="1524000" y="4235057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54"/>
          <p:cNvSpPr/>
          <p:nvPr/>
        </p:nvSpPr>
        <p:spPr>
          <a:xfrm>
            <a:off x="156308" y="164123"/>
            <a:ext cx="11871569" cy="6557352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61" name="Google Shape;61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84092" y="1369995"/>
            <a:ext cx="1016000" cy="1109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ection Header_Red">
  <p:cSld name="2_Section Header_Red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4" name="Google Shape;144;p6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Roboto Slab"/>
              <a:buNone/>
              <a:defRPr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6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2000"/>
              <a:buNone/>
              <a:defRPr sz="2000">
                <a:solidFill>
                  <a:srgbClr val="D5888C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800"/>
              <a:buNone/>
              <a:defRPr sz="1800">
                <a:solidFill>
                  <a:srgbClr val="D5888C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68"/>
          <p:cNvSpPr/>
          <p:nvPr/>
        </p:nvSpPr>
        <p:spPr>
          <a:xfrm>
            <a:off x="156308" y="164123"/>
            <a:ext cx="11871569" cy="6557352"/>
          </a:xfrm>
          <a:prstGeom prst="rect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Title Slide_Red">
  <p:cSld name="8_Title Slide_Red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70" name="Google Shape;70;p56"/>
          <p:cNvSpPr txBox="1">
            <a:spLocks noGrp="1"/>
          </p:cNvSpPr>
          <p:nvPr>
            <p:ph type="ctrTitle"/>
          </p:nvPr>
        </p:nvSpPr>
        <p:spPr>
          <a:xfrm>
            <a:off x="1524000" y="2618133"/>
            <a:ext cx="9144000" cy="1501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Roboto Slab"/>
              <a:buNone/>
              <a:defRPr sz="4800" b="0">
                <a:solidFill>
                  <a:schemeClr val="accent6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6"/>
          <p:cNvSpPr txBox="1">
            <a:spLocks noGrp="1"/>
          </p:cNvSpPr>
          <p:nvPr>
            <p:ph type="subTitle" idx="1"/>
          </p:nvPr>
        </p:nvSpPr>
        <p:spPr>
          <a:xfrm>
            <a:off x="1524000" y="4235057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2" name="Google Shape;72;p56"/>
          <p:cNvSpPr/>
          <p:nvPr/>
        </p:nvSpPr>
        <p:spPr>
          <a:xfrm>
            <a:off x="156308" y="164123"/>
            <a:ext cx="11871569" cy="6557352"/>
          </a:xfrm>
          <a:prstGeom prst="rect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73" name="Google Shape;73;p5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16953" y="1421961"/>
            <a:ext cx="750278" cy="10572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53380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CE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sz="4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9" name="Google Shape;9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0" name="Google Shape;10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71" r:id="rId3"/>
    <p:sldLayoutId id="2147483672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Roboto Slab"/>
              <a:buNone/>
            </a:pPr>
            <a:r>
              <a:rPr lang="en-US" dirty="0"/>
              <a:t>Module 1</a:t>
            </a:r>
            <a:endParaRPr dirty="0"/>
          </a:p>
        </p:txBody>
      </p:sp>
      <p:sp>
        <p:nvSpPr>
          <p:cNvPr id="407" name="Google Shape;407;p2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rPr lang="en-US" dirty="0"/>
              <a:t>Overview of the Data Mining Process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FD9405-87A7-F83C-5789-BC0A8AB58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0" y="998306"/>
            <a:ext cx="17145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592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STEP 3: EDA </a:t>
            </a:r>
            <a:endParaRPr dirty="0"/>
          </a:p>
        </p:txBody>
      </p:sp>
      <p:sp>
        <p:nvSpPr>
          <p:cNvPr id="251" name="Google Shape;251;p1"/>
          <p:cNvSpPr txBox="1">
            <a:spLocks noGrp="1"/>
          </p:cNvSpPr>
          <p:nvPr>
            <p:ph type="body" idx="1"/>
          </p:nvPr>
        </p:nvSpPr>
        <p:spPr>
          <a:xfrm>
            <a:off x="845228" y="1690688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SzPts val="2800"/>
              <a:buNone/>
            </a:pPr>
            <a:r>
              <a:rPr lang="en-US" dirty="0"/>
              <a:t>b) Missing Values and Imputation</a:t>
            </a:r>
          </a:p>
        </p:txBody>
      </p:sp>
      <p:pic>
        <p:nvPicPr>
          <p:cNvPr id="1030" name="Picture 6" descr="Way to handle missing values-Proximity Imputation">
            <a:extLst>
              <a:ext uri="{FF2B5EF4-FFF2-40B4-BE49-F238E27FC236}">
                <a16:creationId xmlns:a16="http://schemas.microsoft.com/office/drawing/2014/main" id="{19C5F9B4-EFB7-453A-8823-052D5E9360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16"/>
          <a:stretch/>
        </p:blipFill>
        <p:spPr bwMode="auto">
          <a:xfrm>
            <a:off x="845228" y="2531338"/>
            <a:ext cx="7475664" cy="2413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93624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STEP 3: EDA </a:t>
            </a:r>
            <a:endParaRPr dirty="0"/>
          </a:p>
        </p:txBody>
      </p:sp>
      <p:sp>
        <p:nvSpPr>
          <p:cNvPr id="251" name="Google Shape;251;p1"/>
          <p:cNvSpPr txBox="1">
            <a:spLocks noGrp="1"/>
          </p:cNvSpPr>
          <p:nvPr>
            <p:ph type="body" idx="1"/>
          </p:nvPr>
        </p:nvSpPr>
        <p:spPr>
          <a:xfrm>
            <a:off x="845228" y="1690688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SzPts val="2800"/>
              <a:buNone/>
            </a:pPr>
            <a:r>
              <a:rPr lang="en-US" dirty="0"/>
              <a:t>c) Encoding</a:t>
            </a:r>
          </a:p>
        </p:txBody>
      </p:sp>
      <p:pic>
        <p:nvPicPr>
          <p:cNvPr id="3074" name="Picture 2" descr="How to Use Pandas Get Dummies in Python - Sharp Sight">
            <a:extLst>
              <a:ext uri="{FF2B5EF4-FFF2-40B4-BE49-F238E27FC236}">
                <a16:creationId xmlns:a16="http://schemas.microsoft.com/office/drawing/2014/main" id="{CA5CC5DE-0E3F-4748-9AEB-82BE6B345E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49" y="2323272"/>
            <a:ext cx="7806431" cy="394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9386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9"/>
          <p:cNvSpPr txBox="1">
            <a:spLocks noGrp="1"/>
          </p:cNvSpPr>
          <p:nvPr>
            <p:ph type="ctrTitle"/>
          </p:nvPr>
        </p:nvSpPr>
        <p:spPr>
          <a:xfrm>
            <a:off x="1524000" y="2095336"/>
            <a:ext cx="9144000" cy="1501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 Slab"/>
              <a:buNone/>
            </a:pPr>
            <a:r>
              <a:rPr lang="en-US" dirty="0"/>
              <a:t>Example: EDA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422543-E89B-4218-B839-8D738E48D3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3871" y="3875160"/>
            <a:ext cx="2404257" cy="24042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End-to-End DM Project</a:t>
            </a:r>
            <a:endParaRPr dirty="0"/>
          </a:p>
        </p:txBody>
      </p:sp>
      <p:sp>
        <p:nvSpPr>
          <p:cNvPr id="251" name="Google Shape;251;p1"/>
          <p:cNvSpPr txBox="1">
            <a:spLocks noGrp="1"/>
          </p:cNvSpPr>
          <p:nvPr>
            <p:ph type="body" idx="1"/>
          </p:nvPr>
        </p:nvSpPr>
        <p:spPr>
          <a:xfrm>
            <a:off x="838200" y="1924838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Zillow is a popular online real estate information website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One of the attractions to Zillow is the “Zestimate”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You are tasked to build a model of housing prices in California</a:t>
            </a:r>
          </a:p>
          <a:p>
            <a:pPr marL="457200" lvl="1" indent="0">
              <a:buSzPts val="2800"/>
              <a:buNone/>
            </a:pPr>
            <a:endParaRPr lang="en-US" dirty="0"/>
          </a:p>
          <a:p>
            <a:pPr marL="457200" lvl="1" indent="0">
              <a:buSzPts val="2800"/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87E347-54F9-4920-8FC8-D0B4EEF41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263" y="3429000"/>
            <a:ext cx="5949412" cy="299520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55193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STEP 1: Purpose</a:t>
            </a:r>
            <a:endParaRPr dirty="0"/>
          </a:p>
        </p:txBody>
      </p:sp>
      <p:sp>
        <p:nvSpPr>
          <p:cNvPr id="251" name="Google Shape;251;p1"/>
          <p:cNvSpPr txBox="1">
            <a:spLocks noGrp="1"/>
          </p:cNvSpPr>
          <p:nvPr>
            <p:ph type="body" idx="1"/>
          </p:nvPr>
        </p:nvSpPr>
        <p:spPr>
          <a:xfrm>
            <a:off x="845228" y="1690688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Model median home values to predict the median value of homes.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We want to extract information from historical values.</a:t>
            </a:r>
          </a:p>
          <a:p>
            <a:pPr marL="457200" lvl="1" indent="0">
              <a:buSzPts val="2800"/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87E347-54F9-4920-8FC8-D0B4EEF41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141" y="4382450"/>
            <a:ext cx="4191959" cy="2110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B0AC17-D74B-49CB-B26F-550B00429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141" y="2762250"/>
            <a:ext cx="9239250" cy="13335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25163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STEP 2: Obtain the data</a:t>
            </a:r>
            <a:endParaRPr dirty="0"/>
          </a:p>
        </p:txBody>
      </p:sp>
      <p:sp>
        <p:nvSpPr>
          <p:cNvPr id="251" name="Google Shape;251;p1"/>
          <p:cNvSpPr txBox="1">
            <a:spLocks noGrp="1"/>
          </p:cNvSpPr>
          <p:nvPr>
            <p:ph type="body" idx="1"/>
          </p:nvPr>
        </p:nvSpPr>
        <p:spPr>
          <a:xfrm>
            <a:off x="845228" y="1690688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We already have "labeled" data ready for analysis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A87E347-54F9-4920-8FC8-D0B4EEF41B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141" y="4187141"/>
            <a:ext cx="4191959" cy="21104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8B0AC17-D74B-49CB-B26F-550B004295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141" y="2475550"/>
            <a:ext cx="9239250" cy="13335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5053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Variable Types</a:t>
            </a:r>
            <a:endParaRPr dirty="0"/>
          </a:p>
        </p:txBody>
      </p:sp>
      <p:sp>
        <p:nvSpPr>
          <p:cNvPr id="251" name="Google Shape;251;p1"/>
          <p:cNvSpPr txBox="1">
            <a:spLocks noGrp="1"/>
          </p:cNvSpPr>
          <p:nvPr>
            <p:ph type="body" idx="1"/>
          </p:nvPr>
        </p:nvSpPr>
        <p:spPr>
          <a:xfrm>
            <a:off x="845228" y="1690688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Numeric: 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  <a:cs typeface="Arial"/>
              </a:rPr>
              <a:t>float64, int64, int8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Categorical: </a:t>
            </a:r>
            <a:r>
              <a:rPr lang="en-US" dirty="0">
                <a:solidFill>
                  <a:srgbClr val="A31515"/>
                </a:solidFill>
                <a:latin typeface="Courier New" panose="02070309020205020404" pitchFamily="49" charset="0"/>
                <a:cs typeface="Arial"/>
                <a:sym typeface="Arial"/>
              </a:rPr>
              <a:t>O, category</a:t>
            </a:r>
          </a:p>
        </p:txBody>
      </p:sp>
      <p:pic>
        <p:nvPicPr>
          <p:cNvPr id="1026" name="Picture 2" descr="Discover the Four Variable Types - Perform an Initial Data Analysis -  OpenClassrooms">
            <a:extLst>
              <a:ext uri="{FF2B5EF4-FFF2-40B4-BE49-F238E27FC236}">
                <a16:creationId xmlns:a16="http://schemas.microsoft.com/office/drawing/2014/main" id="{49512DED-E179-4A18-9D9B-93239C9CE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805345"/>
            <a:ext cx="8464722" cy="3306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5401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1"/>
          <p:cNvSpPr txBox="1">
            <a:spLocks noGrp="1"/>
          </p:cNvSpPr>
          <p:nvPr>
            <p:ph type="ctrTitle"/>
          </p:nvPr>
        </p:nvSpPr>
        <p:spPr>
          <a:xfrm>
            <a:off x="1524000" y="2971059"/>
            <a:ext cx="9144000" cy="1501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Roboto Slab"/>
              <a:buNone/>
            </a:pPr>
            <a:r>
              <a:rPr lang="en-US" dirty="0"/>
              <a:t>Python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29212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STEP 3: Exploratory Data Analysis</a:t>
            </a:r>
            <a:endParaRPr dirty="0"/>
          </a:p>
        </p:txBody>
      </p:sp>
      <p:sp>
        <p:nvSpPr>
          <p:cNvPr id="251" name="Google Shape;251;p1"/>
          <p:cNvSpPr txBox="1">
            <a:spLocks noGrp="1"/>
          </p:cNvSpPr>
          <p:nvPr>
            <p:ph type="body" idx="1"/>
          </p:nvPr>
        </p:nvSpPr>
        <p:spPr>
          <a:xfrm>
            <a:off x="845228" y="1690688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The shape of the data.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Unusual observations.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Missing values.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Highly skewed variables.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Categorical variables with a single value or with too many values.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Low occurrences of levels (categories) of a categorical</a:t>
            </a:r>
          </a:p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</a:pPr>
            <a:r>
              <a:rPr lang="en-US" dirty="0"/>
              <a:t>Relationships</a:t>
            </a:r>
          </a:p>
        </p:txBody>
      </p:sp>
    </p:spTree>
    <p:extLst>
      <p:ext uri="{BB962C8B-B14F-4D97-AF65-F5344CB8AC3E}">
        <p14:creationId xmlns:p14="http://schemas.microsoft.com/office/powerpoint/2010/main" val="1659689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STEP 3: EDA </a:t>
            </a:r>
            <a:endParaRPr dirty="0"/>
          </a:p>
        </p:txBody>
      </p:sp>
      <p:sp>
        <p:nvSpPr>
          <p:cNvPr id="251" name="Google Shape;251;p1"/>
          <p:cNvSpPr txBox="1">
            <a:spLocks noGrp="1"/>
          </p:cNvSpPr>
          <p:nvPr>
            <p:ph type="body" idx="1"/>
          </p:nvPr>
        </p:nvSpPr>
        <p:spPr>
          <a:xfrm>
            <a:off x="845228" y="1690688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SzPts val="2800"/>
              <a:buNone/>
            </a:pPr>
            <a:r>
              <a:rPr lang="en-US" dirty="0"/>
              <a:t>a) Statistical and Graphical Summaries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5BBDE23-7664-4E1B-B7DE-CB3D72F3B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486526"/>
            <a:ext cx="5140554" cy="4006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2763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C41230"/>
      </a:dk1>
      <a:lt1>
        <a:srgbClr val="FAF9F7"/>
      </a:lt1>
      <a:dk2>
        <a:srgbClr val="C41230"/>
      </a:dk2>
      <a:lt2>
        <a:srgbClr val="FAF9F7"/>
      </a:lt2>
      <a:accent1>
        <a:srgbClr val="ECEDE2"/>
      </a:accent1>
      <a:accent2>
        <a:srgbClr val="941728"/>
      </a:accent2>
      <a:accent3>
        <a:srgbClr val="007B89"/>
      </a:accent3>
      <a:accent4>
        <a:srgbClr val="000000"/>
      </a:accent4>
      <a:accent5>
        <a:srgbClr val="262626"/>
      </a:accent5>
      <a:accent6>
        <a:srgbClr val="FFFFFF"/>
      </a:accent6>
      <a:hlink>
        <a:srgbClr val="007B89"/>
      </a:hlink>
      <a:folHlink>
        <a:srgbClr val="9417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6265</TotalTime>
  <Words>346</Words>
  <Application>Microsoft Office PowerPoint</Application>
  <PresentationFormat>Widescreen</PresentationFormat>
  <Paragraphs>44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Roboto Slab</vt:lpstr>
      <vt:lpstr>Lato Light</vt:lpstr>
      <vt:lpstr>Courier New</vt:lpstr>
      <vt:lpstr>Wingdings</vt:lpstr>
      <vt:lpstr>Lato</vt:lpstr>
      <vt:lpstr>Office Theme</vt:lpstr>
      <vt:lpstr>Module 1</vt:lpstr>
      <vt:lpstr>Example: EDA</vt:lpstr>
      <vt:lpstr>End-to-End DM Project</vt:lpstr>
      <vt:lpstr>STEP 1: Purpose</vt:lpstr>
      <vt:lpstr>STEP 2: Obtain the data</vt:lpstr>
      <vt:lpstr>Variable Types</vt:lpstr>
      <vt:lpstr>Python</vt:lpstr>
      <vt:lpstr>STEP 3: Exploratory Data Analysis</vt:lpstr>
      <vt:lpstr>STEP 3: EDA </vt:lpstr>
      <vt:lpstr>STEP 3: EDA </vt:lpstr>
      <vt:lpstr>STEP 3: EDA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0</dc:title>
  <dc:creator>Orians, A.J.</dc:creator>
  <cp:lastModifiedBy>Martinez, Waldyn Gerardo Dr.</cp:lastModifiedBy>
  <cp:revision>99</cp:revision>
  <dcterms:modified xsi:type="dcterms:W3CDTF">2023-07-12T19:02:48Z</dcterms:modified>
</cp:coreProperties>
</file>